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60"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FD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snapToGrid="0">
      <p:cViewPr varScale="1">
        <p:scale>
          <a:sx n="101" d="100"/>
          <a:sy n="101" d="100"/>
        </p:scale>
        <p:origin x="12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8057FC-76B1-4E81-B912-16F7FB04F0BD}" type="datetimeFigureOut">
              <a:rPr lang="en-GB" smtClean="0"/>
              <a:t>01/11/2017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585D0B-7A62-4AA3-85A0-A499F693ED64}" type="slidenum">
              <a:rPr lang="en-GB" smtClean="0"/>
              <a:t>‹#›</a:t>
            </a:fld>
            <a:endParaRPr lang="en-GB"/>
          </a:p>
        </p:txBody>
      </p:sp>
    </p:spTree>
    <p:extLst>
      <p:ext uri="{BB962C8B-B14F-4D97-AF65-F5344CB8AC3E}">
        <p14:creationId xmlns:p14="http://schemas.microsoft.com/office/powerpoint/2010/main" val="3217700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3585D0B-7A62-4AA3-85A0-A499F693ED64}" type="slidenum">
              <a:rPr lang="en-GB" smtClean="0"/>
              <a:t>5</a:t>
            </a:fld>
            <a:endParaRPr lang="en-GB"/>
          </a:p>
        </p:txBody>
      </p:sp>
    </p:spTree>
    <p:extLst>
      <p:ext uri="{BB962C8B-B14F-4D97-AF65-F5344CB8AC3E}">
        <p14:creationId xmlns:p14="http://schemas.microsoft.com/office/powerpoint/2010/main" val="2839119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073BEC0-5FD4-4CC0-86A6-B8FF9E8BC4F0}" type="datetime1">
              <a:rPr lang="en-GB" smtClean="0"/>
              <a:t>01/11/2017</a:t>
            </a:fld>
            <a:endParaRPr lang="en-GB"/>
          </a:p>
        </p:txBody>
      </p:sp>
      <p:sp>
        <p:nvSpPr>
          <p:cNvPr id="5" name="Footer Placeholder 4"/>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829392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AE3117-2E94-4E30-86EA-02913111ABE4}" type="datetime1">
              <a:rPr lang="en-GB" smtClean="0"/>
              <a:t>01/11/2017</a:t>
            </a:fld>
            <a:endParaRPr lang="en-GB"/>
          </a:p>
        </p:txBody>
      </p:sp>
      <p:sp>
        <p:nvSpPr>
          <p:cNvPr id="5" name="Footer Placeholder 4"/>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520926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877F00-BED3-4896-B7D0-68261F2C7E62}" type="datetime1">
              <a:rPr lang="en-GB" smtClean="0"/>
              <a:t>01/11/2017</a:t>
            </a:fld>
            <a:endParaRPr lang="en-GB"/>
          </a:p>
        </p:txBody>
      </p:sp>
      <p:sp>
        <p:nvSpPr>
          <p:cNvPr id="5" name="Footer Placeholder 4"/>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10978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ECD548-2D2E-408F-BBDB-D89077A730CF}" type="datetime1">
              <a:rPr lang="en-GB" smtClean="0"/>
              <a:t>01/11/2017</a:t>
            </a:fld>
            <a:endParaRPr lang="en-GB"/>
          </a:p>
        </p:txBody>
      </p:sp>
      <p:sp>
        <p:nvSpPr>
          <p:cNvPr id="5" name="Footer Placeholder 4"/>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199835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2DA8A0-1A7A-4AAE-95DB-9E3F88B8EF6F}" type="datetime1">
              <a:rPr lang="en-GB" smtClean="0"/>
              <a:t>01/11/2017</a:t>
            </a:fld>
            <a:endParaRPr lang="en-GB"/>
          </a:p>
        </p:txBody>
      </p:sp>
      <p:sp>
        <p:nvSpPr>
          <p:cNvPr id="5" name="Footer Placeholder 4"/>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652814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CD8610F-B47B-42A3-BE0F-0502E710965B}" type="datetime1">
              <a:rPr lang="en-GB" smtClean="0"/>
              <a:t>01/11/2017</a:t>
            </a:fld>
            <a:endParaRPr lang="en-GB"/>
          </a:p>
        </p:txBody>
      </p:sp>
      <p:sp>
        <p:nvSpPr>
          <p:cNvPr id="6" name="Footer Placeholder 5"/>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7" name="Slide Number Placeholder 6"/>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3804295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3EE7FB-657E-4590-84CC-CC867C045A83}" type="datetime1">
              <a:rPr lang="en-GB" smtClean="0"/>
              <a:t>01/11/2017</a:t>
            </a:fld>
            <a:endParaRPr lang="en-GB"/>
          </a:p>
        </p:txBody>
      </p:sp>
      <p:sp>
        <p:nvSpPr>
          <p:cNvPr id="8" name="Footer Placeholder 7"/>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9" name="Slide Number Placeholder 8"/>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89638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B3D72A9-1ACB-422D-81C3-085FC7466150}" type="datetime1">
              <a:rPr lang="en-GB" smtClean="0"/>
              <a:t>01/11/2017</a:t>
            </a:fld>
            <a:endParaRPr lang="en-GB"/>
          </a:p>
        </p:txBody>
      </p:sp>
      <p:sp>
        <p:nvSpPr>
          <p:cNvPr id="4" name="Footer Placeholder 3"/>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5" name="Slide Number Placeholder 4"/>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274379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FB50E-DE09-4660-B5CC-A0614E520141}" type="datetime1">
              <a:rPr lang="en-GB" smtClean="0"/>
              <a:t>01/11/2017</a:t>
            </a:fld>
            <a:endParaRPr lang="en-GB"/>
          </a:p>
        </p:txBody>
      </p:sp>
      <p:sp>
        <p:nvSpPr>
          <p:cNvPr id="3" name="Footer Placeholder 2"/>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4" name="Slide Number Placeholder 3"/>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95470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6243BE-88ED-4526-AEE4-88093BCA1725}" type="datetime1">
              <a:rPr lang="en-GB" smtClean="0"/>
              <a:t>01/11/2017</a:t>
            </a:fld>
            <a:endParaRPr lang="en-GB"/>
          </a:p>
        </p:txBody>
      </p:sp>
      <p:sp>
        <p:nvSpPr>
          <p:cNvPr id="6" name="Footer Placeholder 5"/>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7" name="Slide Number Placeholder 6"/>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866964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8D1828-4D94-433F-9190-C5A53C8309B1}" type="datetime1">
              <a:rPr lang="en-GB" smtClean="0"/>
              <a:t>01/11/2017</a:t>
            </a:fld>
            <a:endParaRPr lang="en-GB"/>
          </a:p>
        </p:txBody>
      </p:sp>
      <p:sp>
        <p:nvSpPr>
          <p:cNvPr id="6" name="Footer Placeholder 5"/>
          <p:cNvSpPr>
            <a:spLocks noGrp="1"/>
          </p:cNvSpPr>
          <p:nvPr>
            <p:ph type="ftr" sz="quarter" idx="11"/>
          </p:nvPr>
        </p:nvSpPr>
        <p:spPr/>
        <p:txBody>
          <a:bodyPr/>
          <a:lstStyle/>
          <a:p>
            <a:r>
              <a:rPr lang="en-GB" smtClean="0"/>
              <a:t>https://www.geolsoc.org.uk/HG-Hydrogeology-of-the-Chalk        rolf.farrell@environment-agency.gov.uk</a:t>
            </a:r>
            <a:endParaRPr lang="en-GB"/>
          </a:p>
        </p:txBody>
      </p:sp>
      <p:sp>
        <p:nvSpPr>
          <p:cNvPr id="7" name="Slide Number Placeholder 6"/>
          <p:cNvSpPr>
            <a:spLocks noGrp="1"/>
          </p:cNvSpPr>
          <p:nvPr>
            <p:ph type="sldNum" sz="quarter" idx="12"/>
          </p:nvPr>
        </p:nvSpPr>
        <p:spPr/>
        <p:txBody>
          <a:bodyPr/>
          <a:lstStyle/>
          <a:p>
            <a:fld id="{78077380-1D0C-40B5-9A03-ADBF4F47C4F4}" type="slidenum">
              <a:rPr lang="en-GB" smtClean="0"/>
              <a:t>‹#›</a:t>
            </a:fld>
            <a:endParaRPr lang="en-GB"/>
          </a:p>
        </p:txBody>
      </p:sp>
    </p:spTree>
    <p:extLst>
      <p:ext uri="{BB962C8B-B14F-4D97-AF65-F5344CB8AC3E}">
        <p14:creationId xmlns:p14="http://schemas.microsoft.com/office/powerpoint/2010/main" val="293094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8000"/>
            <a:lum/>
          </a:blip>
          <a:srcRect/>
          <a:stretch>
            <a:fillRect t="-11000" b="-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83265E-C9D4-4338-A3FD-0C6AFCD075BC}" type="datetime1">
              <a:rPr lang="en-GB" smtClean="0"/>
              <a:t>01/11/2017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https://www.geolsoc.org.uk/HG-Hydrogeology-of-the-Chalk        rolf.farrell@environment-agency.gov.uk</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77380-1D0C-40B5-9A03-ADBF4F47C4F4}" type="slidenum">
              <a:rPr lang="en-GB" smtClean="0"/>
              <a:t>‹#›</a:t>
            </a:fld>
            <a:endParaRPr lang="en-GB"/>
          </a:p>
        </p:txBody>
      </p:sp>
    </p:spTree>
    <p:extLst>
      <p:ext uri="{BB962C8B-B14F-4D97-AF65-F5344CB8AC3E}">
        <p14:creationId xmlns:p14="http://schemas.microsoft.com/office/powerpoint/2010/main" val="2132356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ydrogeologyofthechalk.org.u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rolf.farrell@environment-agency.gov.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rolf.farrell@environment-agency.gov.uk" TargetMode="External"/><Relationship Id="rId2" Type="http://schemas.openxmlformats.org/officeDocument/2006/relationships/hyperlink" Target="http://www.hydrogeologyofthechalk.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hydrogeologyofthechalk.org.uk/"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mailto:rolf.farrell@environment-agency.gov.uk"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hydrogeologyofthechalk.org.uk/"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mailto:rolf.farrell@environment-agency.gov.uk"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rolf.farrell@environment-agency.gov.uk" TargetMode="External"/><Relationship Id="rId5" Type="http://schemas.openxmlformats.org/officeDocument/2006/relationships/hyperlink" Target="http://www.hydrogeologyofthechalk.org.uk/" TargetMode="External"/><Relationship Id="rId4" Type="http://schemas.openxmlformats.org/officeDocument/2006/relationships/hyperlink" Target="mailto:abstracts@hydrogeologyofthechalk.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855" y="-523510"/>
            <a:ext cx="12689710" cy="3942450"/>
          </a:xfrm>
          <a:ln>
            <a:noFill/>
          </a:ln>
          <a:effectLst>
            <a:outerShdw blurRad="50800" dist="38100" dir="2700000" algn="tl" rotWithShape="0">
              <a:schemeClr val="bg2">
                <a:lumMod val="50000"/>
              </a:schemeClr>
            </a:outerShdw>
          </a:effectLst>
        </p:spPr>
        <p:txBody>
          <a:bodyPr>
            <a:noAutofit/>
          </a:bodyPr>
          <a:lstStyle/>
          <a:p>
            <a:r>
              <a:rPr lang="en-GB" sz="11000" b="1" dirty="0" smtClean="0">
                <a:ln w="9525">
                  <a:solidFill>
                    <a:schemeClr val="bg2">
                      <a:lumMod val="50000"/>
                    </a:schemeClr>
                  </a:solidFill>
                </a:ln>
                <a:blipFill dpi="0" rotWithShape="1">
                  <a:blip r:embed="rId2"/>
                  <a:srcRect/>
                  <a:stretch>
                    <a:fillRect/>
                  </a:stretch>
                </a:blipFill>
                <a:effectLst>
                  <a:outerShdw blurRad="50800" dist="12700" dir="3000000" algn="tl" rotWithShape="0">
                    <a:schemeClr val="bg2">
                      <a:lumMod val="10000"/>
                    </a:schemeClr>
                  </a:outerShdw>
                </a:effectLst>
                <a:latin typeface="Berlin Sans FB Demi" panose="020E0802020502020306" pitchFamily="34" charset="0"/>
              </a:rPr>
              <a:t>The Hydrogeology of the Chalk</a:t>
            </a:r>
            <a:endParaRPr lang="en-GB" sz="11000" b="1" dirty="0">
              <a:ln w="9525">
                <a:solidFill>
                  <a:schemeClr val="bg2">
                    <a:lumMod val="50000"/>
                  </a:schemeClr>
                </a:solidFill>
              </a:ln>
              <a:blipFill dpi="0" rotWithShape="1">
                <a:blip r:embed="rId2"/>
                <a:srcRect/>
                <a:stretch>
                  <a:fillRect/>
                </a:stretch>
              </a:blipFill>
              <a:effectLst>
                <a:outerShdw blurRad="50800" dist="12700" dir="3000000" algn="tl" rotWithShape="0">
                  <a:schemeClr val="bg2">
                    <a:lumMod val="10000"/>
                  </a:schemeClr>
                </a:outerShdw>
              </a:effectLst>
              <a:latin typeface="Berlin Sans FB Demi" panose="020E0802020502020306" pitchFamily="34" charset="0"/>
            </a:endParaRPr>
          </a:p>
        </p:txBody>
      </p:sp>
      <p:sp>
        <p:nvSpPr>
          <p:cNvPr id="3" name="Subtitle 2"/>
          <p:cNvSpPr>
            <a:spLocks noGrp="1"/>
          </p:cNvSpPr>
          <p:nvPr>
            <p:ph type="subTitle" idx="1"/>
          </p:nvPr>
        </p:nvSpPr>
        <p:spPr>
          <a:xfrm>
            <a:off x="638175" y="3602038"/>
            <a:ext cx="10610849" cy="479308"/>
          </a:xfrm>
        </p:spPr>
        <p:txBody>
          <a:bodyPr>
            <a:noAutofit/>
          </a:bodyPr>
          <a:lstStyle/>
          <a:p>
            <a:r>
              <a:rPr lang="en-GB" sz="4400" b="1" dirty="0" smtClean="0">
                <a:latin typeface="Berlin Sans FB Demi" panose="020E0802020502020306" pitchFamily="34" charset="0"/>
              </a:rPr>
              <a:t>The Geological Society, Burlington House, London.  25</a:t>
            </a:r>
            <a:r>
              <a:rPr lang="en-GB" sz="4400" b="1" baseline="30000" dirty="0" smtClean="0">
                <a:latin typeface="Berlin Sans FB Demi" panose="020E0802020502020306" pitchFamily="34" charset="0"/>
              </a:rPr>
              <a:t>th</a:t>
            </a:r>
            <a:r>
              <a:rPr lang="en-GB" sz="4400" b="1" dirty="0" smtClean="0">
                <a:latin typeface="Berlin Sans FB Demi" panose="020E0802020502020306" pitchFamily="34" charset="0"/>
              </a:rPr>
              <a:t>-26</a:t>
            </a:r>
            <a:r>
              <a:rPr lang="en-GB" sz="4400" b="1" baseline="30000" dirty="0" smtClean="0">
                <a:latin typeface="Berlin Sans FB Demi" panose="020E0802020502020306" pitchFamily="34" charset="0"/>
              </a:rPr>
              <a:t>th</a:t>
            </a:r>
            <a:r>
              <a:rPr lang="en-GB" sz="4400" b="1" dirty="0" smtClean="0">
                <a:latin typeface="Berlin Sans FB Demi" panose="020E0802020502020306" pitchFamily="34" charset="0"/>
              </a:rPr>
              <a:t> April 2018</a:t>
            </a:r>
            <a:endParaRPr lang="en-GB" sz="4400" b="1" dirty="0">
              <a:latin typeface="Berlin Sans FB Demi" panose="020E0802020502020306" pitchFamily="34" charset="0"/>
            </a:endParaRPr>
          </a:p>
        </p:txBody>
      </p:sp>
      <p:sp>
        <p:nvSpPr>
          <p:cNvPr id="4" name="TextBox 3"/>
          <p:cNvSpPr txBox="1"/>
          <p:nvPr/>
        </p:nvSpPr>
        <p:spPr>
          <a:xfrm>
            <a:off x="193343" y="5097772"/>
            <a:ext cx="11805314" cy="1015663"/>
          </a:xfrm>
          <a:prstGeom prst="rect">
            <a:avLst/>
          </a:prstGeom>
          <a:noFill/>
        </p:spPr>
        <p:txBody>
          <a:bodyPr wrap="square" rtlCol="0">
            <a:spAutoFit/>
          </a:bodyPr>
          <a:lstStyle/>
          <a:p>
            <a:pPr algn="ctr"/>
            <a:r>
              <a:rPr lang="en-US" sz="2000" dirty="0">
                <a:latin typeface="Berlin Sans FB" panose="020E0602020502020306" pitchFamily="34" charset="0"/>
              </a:rPr>
              <a:t>A two day conference on the Hydrogeology of the Chalk </a:t>
            </a:r>
            <a:r>
              <a:rPr lang="en-US" sz="2000" dirty="0" smtClean="0">
                <a:latin typeface="Berlin Sans FB" panose="020E0602020502020306" pitchFamily="34" charset="0"/>
              </a:rPr>
              <a:t>by the Hydrogeological Group of the Geological Society (supported by the Contaminated Land Group) covering </a:t>
            </a:r>
            <a:r>
              <a:rPr lang="en-US" sz="2000" dirty="0">
                <a:latin typeface="Berlin Sans FB" panose="020E0602020502020306" pitchFamily="34" charset="0"/>
              </a:rPr>
              <a:t>current practice and future challenges on the characterisation and management of Chalk aquifers in the UK and elsewhere.</a:t>
            </a:r>
            <a:endParaRPr lang="en-GB" sz="2000" dirty="0">
              <a:latin typeface="Berlin Sans FB" panose="020E0602020502020306" pitchFamily="34" charset="0"/>
            </a:endParaRPr>
          </a:p>
        </p:txBody>
      </p:sp>
      <p:sp>
        <p:nvSpPr>
          <p:cNvPr id="8" name="Rectangle 7"/>
          <p:cNvSpPr/>
          <p:nvPr/>
        </p:nvSpPr>
        <p:spPr>
          <a:xfrm>
            <a:off x="0" y="6381064"/>
            <a:ext cx="12192000" cy="646331"/>
          </a:xfrm>
          <a:prstGeom prst="rect">
            <a:avLst/>
          </a:prstGeom>
        </p:spPr>
        <p:txBody>
          <a:bodyPr wrap="square">
            <a:spAutoFit/>
          </a:bodyPr>
          <a:lstStyle/>
          <a:p>
            <a:r>
              <a:rPr lang="en-GB" smtClean="0">
                <a:latin typeface="Berlin Sans FB" panose="020E0602020502020306" pitchFamily="34" charset="0"/>
              </a:rPr>
              <a:t> </a:t>
            </a:r>
            <a:r>
              <a:rPr lang="en-GB">
                <a:latin typeface="Berlin Sans FB" panose="020E0602020502020306" pitchFamily="34" charset="0"/>
                <a:hlinkClick r:id="rId3"/>
              </a:rPr>
              <a:t>www.hydrogeologyofthechalk.org.uk </a:t>
            </a:r>
            <a:r>
              <a:rPr lang="en-GB">
                <a:latin typeface="Berlin Sans FB" panose="020E0602020502020306" pitchFamily="34" charset="0"/>
              </a:rPr>
              <a:t>            </a:t>
            </a:r>
            <a:r>
              <a:rPr lang="en-GB">
                <a:latin typeface="Berlin Sans FB" panose="020E0602020502020306" pitchFamily="34" charset="0"/>
                <a:hlinkClick r:id="rId4"/>
              </a:rPr>
              <a:t>rolf.farrell@environment-agency.gov.uk</a:t>
            </a:r>
            <a:r>
              <a:rPr lang="en-GB">
                <a:latin typeface="Berlin Sans FB" panose="020E0602020502020306" pitchFamily="34" charset="0"/>
              </a:rPr>
              <a:t>  + 44 (0)20302 56723</a:t>
            </a:r>
          </a:p>
          <a:p>
            <a:endParaRPr lang="en-GB" dirty="0">
              <a:latin typeface="Berlin Sans FB" panose="020E0602020502020306"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775" y="1988067"/>
            <a:ext cx="1247775" cy="1247775"/>
          </a:xfrm>
          <a:prstGeom prst="rect">
            <a:avLst/>
          </a:prstGeom>
        </p:spPr>
      </p:pic>
      <p:pic>
        <p:nvPicPr>
          <p:cNvPr id="7" name="Picture 6"/>
          <p:cNvPicPr>
            <a:picLocks noChangeAspect="1"/>
          </p:cNvPicPr>
          <p:nvPr/>
        </p:nvPicPr>
        <p:blipFill>
          <a:blip r:embed="rId6"/>
          <a:stretch>
            <a:fillRect/>
          </a:stretch>
        </p:blipFill>
        <p:spPr>
          <a:xfrm>
            <a:off x="10506392" y="1988067"/>
            <a:ext cx="1247775" cy="1247775"/>
          </a:xfrm>
          <a:prstGeom prst="rect">
            <a:avLst/>
          </a:prstGeom>
        </p:spPr>
      </p:pic>
    </p:spTree>
    <p:extLst>
      <p:ext uri="{BB962C8B-B14F-4D97-AF65-F5344CB8AC3E}">
        <p14:creationId xmlns:p14="http://schemas.microsoft.com/office/powerpoint/2010/main" val="1349655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5302" y="378781"/>
            <a:ext cx="10515600" cy="1325563"/>
          </a:xfrm>
        </p:spPr>
        <p:txBody>
          <a:bodyPr>
            <a:normAutofit fontScale="90000"/>
          </a:bodyPr>
          <a:lstStyle/>
          <a:p>
            <a:pPr algn="ctr"/>
            <a:r>
              <a:rPr lang="en-GB" dirty="0" smtClean="0">
                <a:latin typeface="Berlin Sans FB Demi" panose="020E0802020502020306" pitchFamily="34" charset="0"/>
              </a:rPr>
              <a:t>The conference will focus on applied science and the management of groundwater resources and quality in the Chalk aquifer. </a:t>
            </a:r>
            <a:endParaRPr lang="en-GB" dirty="0">
              <a:latin typeface="Berlin Sans FB Demi" panose="020E0802020502020306" pitchFamily="34" charset="0"/>
            </a:endParaRPr>
          </a:p>
        </p:txBody>
      </p:sp>
      <p:sp>
        <p:nvSpPr>
          <p:cNvPr id="3" name="Content Placeholder 2"/>
          <p:cNvSpPr>
            <a:spLocks noGrp="1"/>
          </p:cNvSpPr>
          <p:nvPr>
            <p:ph idx="1"/>
          </p:nvPr>
        </p:nvSpPr>
        <p:spPr>
          <a:xfrm>
            <a:off x="838200" y="2460156"/>
            <a:ext cx="10515600" cy="3734846"/>
          </a:xfrm>
        </p:spPr>
        <p:txBody>
          <a:bodyPr>
            <a:normAutofit lnSpcReduction="10000"/>
          </a:bodyPr>
          <a:lstStyle/>
          <a:p>
            <a:pPr marL="0" indent="0" algn="ctr">
              <a:buNone/>
            </a:pPr>
            <a:r>
              <a:rPr lang="en-GB" dirty="0" smtClean="0">
                <a:latin typeface="Berlin Sans FB" panose="020E0602020502020306" pitchFamily="34" charset="0"/>
              </a:rPr>
              <a:t>Abstracts, both oral and poster based, are sought for sessions including geology, flow processes, developments in groundwater modelling, regulation and management, extreme events including flooding, climate change and drought, nitrate, saline intrusion, emerging contaminants and more.</a:t>
            </a:r>
          </a:p>
          <a:p>
            <a:pPr marL="0" indent="0" algn="ctr">
              <a:buNone/>
            </a:pPr>
            <a:endParaRPr lang="en-GB" dirty="0" smtClean="0">
              <a:latin typeface="Berlin Sans FB" panose="020E0602020502020306" pitchFamily="34" charset="0"/>
            </a:endParaRPr>
          </a:p>
          <a:p>
            <a:pPr marL="0" indent="0" algn="ctr">
              <a:buNone/>
            </a:pPr>
            <a:r>
              <a:rPr lang="en-GB" dirty="0" smtClean="0">
                <a:latin typeface="Berlin Sans FB" panose="020E0602020502020306" pitchFamily="34" charset="0"/>
              </a:rPr>
              <a:t>Scientific papers should have a clear beneficial conclusion (i.e. not purely work in progress) and all papers should be relevant to the specific peculiarities of chalk hydrogeology!</a:t>
            </a:r>
            <a:endParaRPr lang="en-GB" dirty="0">
              <a:latin typeface="Berlin Sans FB" panose="020E0602020502020306" pitchFamily="34" charset="0"/>
            </a:endParaRPr>
          </a:p>
        </p:txBody>
      </p:sp>
      <p:sp>
        <p:nvSpPr>
          <p:cNvPr id="9" name="Rectangle 8"/>
          <p:cNvSpPr/>
          <p:nvPr/>
        </p:nvSpPr>
        <p:spPr>
          <a:xfrm>
            <a:off x="0" y="6381064"/>
            <a:ext cx="12192000" cy="369332"/>
          </a:xfrm>
          <a:prstGeom prst="rect">
            <a:avLst/>
          </a:prstGeom>
        </p:spPr>
        <p:txBody>
          <a:bodyPr wrap="square">
            <a:spAutoFit/>
          </a:bodyPr>
          <a:lstStyle/>
          <a:p>
            <a:r>
              <a:rPr lang="en-GB" dirty="0" smtClean="0">
                <a:latin typeface="Berlin Sans FB" panose="020E0602020502020306" pitchFamily="34" charset="0"/>
              </a:rPr>
              <a:t> </a:t>
            </a:r>
            <a:r>
              <a:rPr lang="en-GB" dirty="0">
                <a:latin typeface="Berlin Sans FB" panose="020E0602020502020306" pitchFamily="34" charset="0"/>
                <a:hlinkClick r:id="rId2"/>
              </a:rPr>
              <a:t>www.hydrogeologyofthechalk.org.uk </a:t>
            </a:r>
            <a:r>
              <a:rPr lang="en-GB" dirty="0">
                <a:latin typeface="Berlin Sans FB" panose="020E0602020502020306" pitchFamily="34" charset="0"/>
              </a:rPr>
              <a:t>            </a:t>
            </a:r>
            <a:r>
              <a:rPr lang="en-GB" dirty="0">
                <a:latin typeface="Berlin Sans FB" panose="020E0602020502020306" pitchFamily="34" charset="0"/>
                <a:hlinkClick r:id="rId3"/>
              </a:rPr>
              <a:t>rolf.farrell@environment-agency.gov.uk</a:t>
            </a:r>
            <a:r>
              <a:rPr lang="en-GB" dirty="0">
                <a:latin typeface="Berlin Sans FB" panose="020E0602020502020306" pitchFamily="34" charset="0"/>
              </a:rPr>
              <a:t>  + 44 (0)20302 56723</a:t>
            </a:r>
          </a:p>
        </p:txBody>
      </p:sp>
    </p:spTree>
    <p:extLst>
      <p:ext uri="{BB962C8B-B14F-4D97-AF65-F5344CB8AC3E}">
        <p14:creationId xmlns:p14="http://schemas.microsoft.com/office/powerpoint/2010/main" val="125002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normAutofit/>
          </a:bodyPr>
          <a:lstStyle/>
          <a:p>
            <a:r>
              <a:rPr lang="en-GB" sz="8000" dirty="0" smtClean="0">
                <a:ln w="3175">
                  <a:solidFill>
                    <a:schemeClr val="bg2">
                      <a:lumMod val="50000"/>
                    </a:schemeClr>
                  </a:solidFill>
                </a:ln>
                <a:blipFill dpi="0" rotWithShape="1">
                  <a:blip r:embed="rId2"/>
                  <a:srcRect/>
                  <a:stretch>
                    <a:fillRect/>
                  </a:stretch>
                </a:blipFill>
                <a:effectLst>
                  <a:outerShdw blurRad="50800" dist="50800" dir="3000000" algn="tl" rotWithShape="0">
                    <a:prstClr val="black"/>
                  </a:outerShdw>
                </a:effectLst>
                <a:latin typeface="Berlin Sans FB Demi" panose="020E0802020502020306" pitchFamily="34" charset="0"/>
              </a:rPr>
              <a:t>Features:</a:t>
            </a:r>
            <a:endParaRPr lang="en-GB" sz="8000" dirty="0">
              <a:ln w="3175">
                <a:solidFill>
                  <a:schemeClr val="bg2">
                    <a:lumMod val="50000"/>
                  </a:schemeClr>
                </a:solidFill>
              </a:ln>
              <a:blipFill dpi="0" rotWithShape="1">
                <a:blip r:embed="rId2"/>
                <a:srcRect/>
                <a:stretch>
                  <a:fillRect/>
                </a:stretch>
              </a:blipFill>
              <a:effectLst>
                <a:outerShdw blurRad="50800" dist="50800" dir="3000000" algn="tl" rotWithShape="0">
                  <a:prstClr val="black"/>
                </a:outerShdw>
              </a:effectLst>
              <a:latin typeface="Berlin Sans FB Demi" panose="020E0802020502020306" pitchFamily="34" charset="0"/>
            </a:endParaRPr>
          </a:p>
        </p:txBody>
      </p:sp>
      <p:sp>
        <p:nvSpPr>
          <p:cNvPr id="3" name="Content Placeholder 2"/>
          <p:cNvSpPr>
            <a:spLocks noGrp="1"/>
          </p:cNvSpPr>
          <p:nvPr>
            <p:ph idx="1"/>
          </p:nvPr>
        </p:nvSpPr>
        <p:spPr>
          <a:xfrm>
            <a:off x="838200" y="1542290"/>
            <a:ext cx="10515600" cy="4351338"/>
          </a:xfrm>
        </p:spPr>
        <p:txBody>
          <a:bodyPr/>
          <a:lstStyle/>
          <a:p>
            <a:endParaRPr lang="en-GB" dirty="0" smtClean="0"/>
          </a:p>
          <a:p>
            <a:r>
              <a:rPr lang="en-GB" dirty="0" smtClean="0">
                <a:latin typeface="Berlin Sans FB" panose="020E0602020502020306" pitchFamily="34" charset="0"/>
              </a:rPr>
              <a:t>Day one focussed on chalk groundwater resources, day two focussed on chalk groundwater quality.</a:t>
            </a:r>
          </a:p>
          <a:p>
            <a:r>
              <a:rPr lang="en-GB" dirty="0" smtClean="0">
                <a:latin typeface="Berlin Sans FB" panose="020E0602020502020306" pitchFamily="34" charset="0"/>
              </a:rPr>
              <a:t>Website with online booking system (coming soon….)</a:t>
            </a:r>
          </a:p>
          <a:p>
            <a:r>
              <a:rPr lang="en-GB" dirty="0" smtClean="0">
                <a:latin typeface="Berlin Sans FB" panose="020E0602020502020306" pitchFamily="34" charset="0"/>
              </a:rPr>
              <a:t>Buffet lunch provided</a:t>
            </a:r>
          </a:p>
          <a:p>
            <a:r>
              <a:rPr lang="en-GB" dirty="0" smtClean="0">
                <a:latin typeface="Berlin Sans FB" panose="020E0602020502020306" pitchFamily="34" charset="0"/>
              </a:rPr>
              <a:t>Student and multi day discount</a:t>
            </a:r>
          </a:p>
          <a:p>
            <a:r>
              <a:rPr lang="en-GB" dirty="0" smtClean="0">
                <a:latin typeface="Berlin Sans FB" panose="020E0602020502020306" pitchFamily="34" charset="0"/>
              </a:rPr>
              <a:t>Drinks reception after each day</a:t>
            </a:r>
          </a:p>
          <a:p>
            <a:r>
              <a:rPr lang="en-GB" dirty="0" smtClean="0">
                <a:latin typeface="Berlin Sans FB" panose="020E0602020502020306" pitchFamily="34" charset="0"/>
              </a:rPr>
              <a:t>Follow up Geological Society Special Publication </a:t>
            </a:r>
          </a:p>
          <a:p>
            <a:endParaRPr lang="en-GB" dirty="0"/>
          </a:p>
        </p:txBody>
      </p:sp>
      <p:sp>
        <p:nvSpPr>
          <p:cNvPr id="6" name="Rectangle 5"/>
          <p:cNvSpPr/>
          <p:nvPr/>
        </p:nvSpPr>
        <p:spPr>
          <a:xfrm>
            <a:off x="0" y="6381064"/>
            <a:ext cx="12192000" cy="646331"/>
          </a:xfrm>
          <a:prstGeom prst="rect">
            <a:avLst/>
          </a:prstGeom>
        </p:spPr>
        <p:txBody>
          <a:bodyPr wrap="square">
            <a:spAutoFit/>
          </a:bodyPr>
          <a:lstStyle/>
          <a:p>
            <a:r>
              <a:rPr lang="en-GB" dirty="0" smtClean="0">
                <a:latin typeface="Berlin Sans FB" panose="020E0602020502020306" pitchFamily="34" charset="0"/>
              </a:rPr>
              <a:t> </a:t>
            </a:r>
            <a:r>
              <a:rPr lang="en-GB" dirty="0">
                <a:latin typeface="Berlin Sans FB" panose="020E0602020502020306" pitchFamily="34" charset="0"/>
                <a:hlinkClick r:id="rId3"/>
              </a:rPr>
              <a:t>www.hydrogeologyofthechalk.org.uk </a:t>
            </a:r>
            <a:r>
              <a:rPr lang="en-GB" dirty="0">
                <a:latin typeface="Berlin Sans FB" panose="020E0602020502020306" pitchFamily="34" charset="0"/>
              </a:rPr>
              <a:t>            </a:t>
            </a:r>
            <a:r>
              <a:rPr lang="en-GB" dirty="0">
                <a:latin typeface="Berlin Sans FB" panose="020E0602020502020306" pitchFamily="34" charset="0"/>
                <a:hlinkClick r:id="rId4"/>
              </a:rPr>
              <a:t>rolf.farrell@environment-agency.gov.uk</a:t>
            </a:r>
            <a:r>
              <a:rPr lang="en-GB" dirty="0">
                <a:latin typeface="Berlin Sans FB" panose="020E0602020502020306" pitchFamily="34" charset="0"/>
              </a:rPr>
              <a:t>  + 44 (0)20302 56723</a:t>
            </a:r>
          </a:p>
          <a:p>
            <a:endParaRPr lang="en-GB" dirty="0">
              <a:latin typeface="Berlin Sans FB" panose="020E0602020502020306" pitchFamily="34" charset="0"/>
            </a:endParaRPr>
          </a:p>
        </p:txBody>
      </p:sp>
    </p:spTree>
    <p:extLst>
      <p:ext uri="{BB962C8B-B14F-4D97-AF65-F5344CB8AC3E}">
        <p14:creationId xmlns:p14="http://schemas.microsoft.com/office/powerpoint/2010/main" val="2335197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500062"/>
            <a:ext cx="11353800" cy="1325563"/>
          </a:xfrm>
        </p:spPr>
        <p:txBody>
          <a:bodyPr>
            <a:normAutofit fontScale="90000"/>
          </a:bodyPr>
          <a:lstStyle/>
          <a:p>
            <a:r>
              <a:rPr lang="en-GB" sz="8900" dirty="0" smtClean="0">
                <a:ln w="9525">
                  <a:solidFill>
                    <a:schemeClr val="bg2">
                      <a:lumMod val="50000"/>
                    </a:schemeClr>
                  </a:solidFill>
                </a:ln>
                <a:blipFill dpi="0" rotWithShape="1">
                  <a:blip r:embed="rId2"/>
                  <a:srcRect/>
                  <a:stretch>
                    <a:fillRect/>
                  </a:stretch>
                </a:blipFill>
                <a:effectLst>
                  <a:outerShdw blurRad="50800" dist="50800" dir="3000000" algn="tl" rotWithShape="0">
                    <a:prstClr val="black"/>
                  </a:outerShdw>
                </a:effectLst>
                <a:latin typeface="Berlin Sans FB Demi" panose="020E0802020502020306" pitchFamily="34" charset="0"/>
              </a:rPr>
              <a:t>Provisional Programme:</a:t>
            </a:r>
            <a:r>
              <a:rPr lang="en-GB" dirty="0" smtClean="0"/>
              <a:t>	</a:t>
            </a:r>
            <a:endParaRPr lang="en-GB" dirty="0"/>
          </a:p>
        </p:txBody>
      </p:sp>
      <p:sp>
        <p:nvSpPr>
          <p:cNvPr id="3" name="Content Placeholder 2"/>
          <p:cNvSpPr>
            <a:spLocks noGrp="1"/>
          </p:cNvSpPr>
          <p:nvPr>
            <p:ph idx="1"/>
          </p:nvPr>
        </p:nvSpPr>
        <p:spPr>
          <a:xfrm>
            <a:off x="631064" y="1696836"/>
            <a:ext cx="11560935" cy="4351338"/>
          </a:xfrm>
        </p:spPr>
        <p:txBody>
          <a:bodyPr>
            <a:normAutofit lnSpcReduction="10000"/>
          </a:bodyPr>
          <a:lstStyle/>
          <a:p>
            <a:pPr marL="0" indent="0">
              <a:buNone/>
            </a:pPr>
            <a:r>
              <a:rPr lang="en-GB" dirty="0" smtClean="0">
                <a:latin typeface="Berlin Sans FB" panose="020E0602020502020306" pitchFamily="34" charset="0"/>
              </a:rPr>
              <a:t>Day 1. Chalk Groundwater Resources</a:t>
            </a:r>
          </a:p>
          <a:p>
            <a:pPr lvl="1"/>
            <a:r>
              <a:rPr lang="en-GB" dirty="0" smtClean="0">
                <a:latin typeface="Berlin Sans FB" panose="020E0602020502020306" pitchFamily="34" charset="0"/>
              </a:rPr>
              <a:t>Geology</a:t>
            </a:r>
          </a:p>
          <a:p>
            <a:pPr lvl="1"/>
            <a:r>
              <a:rPr lang="en-GB" dirty="0" smtClean="0">
                <a:latin typeface="Berlin Sans FB" panose="020E0602020502020306" pitchFamily="34" charset="0"/>
              </a:rPr>
              <a:t>Flow processes (recharge, unsaturated zone, saturated zone, SW/GW interaction, modelling)</a:t>
            </a:r>
          </a:p>
          <a:p>
            <a:pPr lvl="1"/>
            <a:r>
              <a:rPr lang="en-GB" dirty="0" smtClean="0">
                <a:latin typeface="Berlin Sans FB" panose="020E0602020502020306" pitchFamily="34" charset="0"/>
              </a:rPr>
              <a:t>Regulation/groundwater management (including WFD, SPZs)</a:t>
            </a:r>
          </a:p>
          <a:p>
            <a:pPr lvl="1"/>
            <a:r>
              <a:rPr lang="en-GB" dirty="0" smtClean="0">
                <a:latin typeface="Berlin Sans FB" panose="020E0602020502020306" pitchFamily="34" charset="0"/>
              </a:rPr>
              <a:t>Extreme events and climate change</a:t>
            </a:r>
          </a:p>
          <a:p>
            <a:pPr marL="0" indent="0">
              <a:buNone/>
            </a:pPr>
            <a:r>
              <a:rPr lang="en-GB" dirty="0" smtClean="0">
                <a:latin typeface="Berlin Sans FB" panose="020E0602020502020306" pitchFamily="34" charset="0"/>
              </a:rPr>
              <a:t>Day 2.  Chalk Groundwater Quality</a:t>
            </a:r>
          </a:p>
          <a:p>
            <a:pPr lvl="1"/>
            <a:r>
              <a:rPr lang="en-GB" dirty="0" smtClean="0">
                <a:latin typeface="Berlin Sans FB" panose="020E0602020502020306" pitchFamily="34" charset="0"/>
              </a:rPr>
              <a:t>Groundwater quality at the catchment scale (diffusion pollution, aerial nitrate deposition)</a:t>
            </a:r>
          </a:p>
          <a:p>
            <a:pPr lvl="1"/>
            <a:r>
              <a:rPr lang="en-GB" dirty="0" smtClean="0">
                <a:latin typeface="Berlin Sans FB" panose="020E0602020502020306" pitchFamily="34" charset="0"/>
              </a:rPr>
              <a:t>Groundwater quality at the local scale</a:t>
            </a:r>
          </a:p>
          <a:p>
            <a:pPr lvl="1"/>
            <a:r>
              <a:rPr lang="en-GB" dirty="0" smtClean="0">
                <a:latin typeface="Berlin Sans FB" panose="020E0602020502020306" pitchFamily="34" charset="0"/>
              </a:rPr>
              <a:t>Contaminated land</a:t>
            </a:r>
          </a:p>
          <a:p>
            <a:pPr lvl="1"/>
            <a:r>
              <a:rPr lang="en-GB" dirty="0" smtClean="0">
                <a:latin typeface="Berlin Sans FB" panose="020E0602020502020306" pitchFamily="34" charset="0"/>
              </a:rPr>
              <a:t>Ecohydrogeology</a:t>
            </a:r>
          </a:p>
          <a:p>
            <a:pPr lvl="1"/>
            <a:endParaRPr lang="en-GB" dirty="0" smtClean="0"/>
          </a:p>
          <a:p>
            <a:pPr lvl="1"/>
            <a:endParaRPr lang="en-GB" dirty="0" smtClean="0"/>
          </a:p>
          <a:p>
            <a:pPr marL="457200" lvl="1" indent="0">
              <a:buNone/>
            </a:pPr>
            <a:endParaRPr lang="en-GB" dirty="0"/>
          </a:p>
        </p:txBody>
      </p:sp>
      <p:sp>
        <p:nvSpPr>
          <p:cNvPr id="6" name="Rectangle 5"/>
          <p:cNvSpPr/>
          <p:nvPr/>
        </p:nvSpPr>
        <p:spPr>
          <a:xfrm>
            <a:off x="0" y="6381064"/>
            <a:ext cx="12192000" cy="369332"/>
          </a:xfrm>
          <a:prstGeom prst="rect">
            <a:avLst/>
          </a:prstGeom>
        </p:spPr>
        <p:txBody>
          <a:bodyPr wrap="square">
            <a:spAutoFit/>
          </a:bodyPr>
          <a:lstStyle/>
          <a:p>
            <a:r>
              <a:rPr lang="en-GB" dirty="0" smtClean="0">
                <a:latin typeface="Berlin Sans FB" panose="020E0602020502020306" pitchFamily="34" charset="0"/>
              </a:rPr>
              <a:t> </a:t>
            </a:r>
            <a:r>
              <a:rPr lang="en-GB" dirty="0">
                <a:latin typeface="Berlin Sans FB" panose="020E0602020502020306" pitchFamily="34" charset="0"/>
                <a:hlinkClick r:id="rId3"/>
              </a:rPr>
              <a:t>www.hydrogeologyofthechalk.org.uk </a:t>
            </a:r>
            <a:r>
              <a:rPr lang="en-GB" dirty="0">
                <a:latin typeface="Berlin Sans FB" panose="020E0602020502020306" pitchFamily="34" charset="0"/>
              </a:rPr>
              <a:t>            </a:t>
            </a:r>
            <a:r>
              <a:rPr lang="en-GB" dirty="0">
                <a:latin typeface="Berlin Sans FB" panose="020E0602020502020306" pitchFamily="34" charset="0"/>
                <a:hlinkClick r:id="rId4"/>
              </a:rPr>
              <a:t>rolf.farrell@environment-agency.gov.uk</a:t>
            </a:r>
            <a:r>
              <a:rPr lang="en-GB" dirty="0">
                <a:latin typeface="Berlin Sans FB" panose="020E0602020502020306" pitchFamily="34" charset="0"/>
              </a:rPr>
              <a:t>  + 44 (0)20302 56723</a:t>
            </a:r>
          </a:p>
        </p:txBody>
      </p:sp>
    </p:spTree>
    <p:extLst>
      <p:ext uri="{BB962C8B-B14F-4D97-AF65-F5344CB8AC3E}">
        <p14:creationId xmlns:p14="http://schemas.microsoft.com/office/powerpoint/2010/main" val="290276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8000"/>
            <a:lum/>
          </a:blip>
          <a:srcRect/>
          <a:stretch>
            <a:fillRect t="-11000" b="-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4095" y="23751"/>
            <a:ext cx="10515600" cy="1325563"/>
          </a:xfrm>
        </p:spPr>
        <p:txBody>
          <a:bodyPr>
            <a:normAutofit/>
          </a:bodyPr>
          <a:lstStyle/>
          <a:p>
            <a:r>
              <a:rPr lang="en-GB" sz="5400" dirty="0" smtClean="0">
                <a:ln w="9525">
                  <a:solidFill>
                    <a:schemeClr val="bg2">
                      <a:lumMod val="50000"/>
                    </a:schemeClr>
                  </a:solidFill>
                </a:ln>
                <a:blipFill dpi="0" rotWithShape="1">
                  <a:blip r:embed="rId3"/>
                  <a:srcRect/>
                  <a:stretch>
                    <a:fillRect/>
                  </a:stretch>
                </a:blipFill>
                <a:effectLst>
                  <a:outerShdw blurRad="50800" dist="50800" dir="3000000" algn="tl" rotWithShape="0">
                    <a:prstClr val="black"/>
                  </a:outerShdw>
                </a:effectLst>
                <a:latin typeface="Berlin Sans FB Demi" panose="020E0802020502020306" pitchFamily="34" charset="0"/>
              </a:rPr>
              <a:t>Convenors:</a:t>
            </a:r>
            <a:r>
              <a:rPr lang="en-GB" sz="6000" dirty="0" smtClean="0"/>
              <a:t>	</a:t>
            </a:r>
            <a:endParaRPr lang="en-GB" sz="6000" dirty="0"/>
          </a:p>
        </p:txBody>
      </p:sp>
      <p:sp>
        <p:nvSpPr>
          <p:cNvPr id="3" name="Content Placeholder 2"/>
          <p:cNvSpPr>
            <a:spLocks noGrp="1"/>
          </p:cNvSpPr>
          <p:nvPr>
            <p:ph idx="1"/>
          </p:nvPr>
        </p:nvSpPr>
        <p:spPr>
          <a:xfrm>
            <a:off x="484095" y="1197834"/>
            <a:ext cx="11546540" cy="4811944"/>
          </a:xfrm>
        </p:spPr>
        <p:txBody>
          <a:bodyPr>
            <a:normAutofit fontScale="62500" lnSpcReduction="20000"/>
          </a:bodyPr>
          <a:lstStyle/>
          <a:p>
            <a:r>
              <a:rPr lang="en-GB" sz="4200" dirty="0" smtClean="0">
                <a:latin typeface="Berlin Sans FB" panose="020E0602020502020306" pitchFamily="34" charset="0"/>
              </a:rPr>
              <a:t>Rolf Farrell (Environment Agency)</a:t>
            </a:r>
          </a:p>
          <a:p>
            <a:r>
              <a:rPr lang="en-GB" sz="4200" dirty="0" smtClean="0">
                <a:latin typeface="Berlin Sans FB" panose="020E0602020502020306" pitchFamily="34" charset="0"/>
              </a:rPr>
              <a:t>Paul Howlett</a:t>
            </a:r>
            <a:r>
              <a:rPr lang="en-GB" sz="4200" dirty="0">
                <a:latin typeface="Berlin Sans FB" panose="020E0602020502020306" pitchFamily="34" charset="0"/>
              </a:rPr>
              <a:t> </a:t>
            </a:r>
            <a:r>
              <a:rPr lang="en-GB" sz="4200" dirty="0" smtClean="0">
                <a:latin typeface="Berlin Sans FB" panose="020E0602020502020306" pitchFamily="34" charset="0"/>
              </a:rPr>
              <a:t>(Royal Haskoning DHV)</a:t>
            </a:r>
          </a:p>
          <a:p>
            <a:r>
              <a:rPr lang="en-GB" sz="4200" dirty="0" smtClean="0">
                <a:latin typeface="Berlin Sans FB" panose="020E0602020502020306" pitchFamily="34" charset="0"/>
              </a:rPr>
              <a:t>Angela Haslam (Environment Agency)</a:t>
            </a:r>
            <a:endParaRPr lang="en-GB" sz="4200" dirty="0">
              <a:latin typeface="Berlin Sans FB" panose="020E0602020502020306" pitchFamily="34" charset="0"/>
            </a:endParaRPr>
          </a:p>
          <a:p>
            <a:r>
              <a:rPr lang="en-GB" sz="4200" dirty="0" smtClean="0">
                <a:latin typeface="Berlin Sans FB" panose="020E0602020502020306" pitchFamily="34" charset="0"/>
              </a:rPr>
              <a:t>Alex </a:t>
            </a:r>
            <a:r>
              <a:rPr lang="en-GB" sz="4200" dirty="0">
                <a:latin typeface="Berlin Sans FB" panose="020E0602020502020306" pitchFamily="34" charset="0"/>
              </a:rPr>
              <a:t>Gallagher </a:t>
            </a:r>
            <a:r>
              <a:rPr lang="en-GB" sz="4200" dirty="0" smtClean="0">
                <a:latin typeface="Berlin Sans FB" panose="020E0602020502020306" pitchFamily="34" charset="0"/>
              </a:rPr>
              <a:t>(WSP)</a:t>
            </a:r>
          </a:p>
          <a:p>
            <a:r>
              <a:rPr lang="en-GB" sz="4200" dirty="0" smtClean="0">
                <a:latin typeface="Berlin Sans FB" panose="020E0602020502020306" pitchFamily="34" charset="0"/>
              </a:rPr>
              <a:t>Rob </a:t>
            </a:r>
            <a:r>
              <a:rPr lang="en-GB" sz="4200" dirty="0">
                <a:latin typeface="Berlin Sans FB" panose="020E0602020502020306" pitchFamily="34" charset="0"/>
              </a:rPr>
              <a:t>Low </a:t>
            </a:r>
            <a:r>
              <a:rPr lang="en-GB" sz="4200" dirty="0" smtClean="0">
                <a:latin typeface="Berlin Sans FB" panose="020E0602020502020306" pitchFamily="34" charset="0"/>
              </a:rPr>
              <a:t>(Rigare)</a:t>
            </a:r>
          </a:p>
          <a:p>
            <a:r>
              <a:rPr lang="en-GB" sz="4200" dirty="0" smtClean="0">
                <a:latin typeface="Berlin Sans FB" panose="020E0602020502020306" pitchFamily="34" charset="0"/>
              </a:rPr>
              <a:t>Adrian </a:t>
            </a:r>
            <a:r>
              <a:rPr lang="en-GB" sz="4200" dirty="0">
                <a:latin typeface="Berlin Sans FB" panose="020E0602020502020306" pitchFamily="34" charset="0"/>
              </a:rPr>
              <a:t>Butler </a:t>
            </a:r>
            <a:r>
              <a:rPr lang="en-GB" sz="4200" dirty="0" smtClean="0">
                <a:latin typeface="Berlin Sans FB" panose="020E0602020502020306" pitchFamily="34" charset="0"/>
              </a:rPr>
              <a:t>(Imperial College)</a:t>
            </a:r>
          </a:p>
          <a:p>
            <a:endParaRPr lang="en-GB" dirty="0" smtClean="0">
              <a:latin typeface="Berlin Sans FB" panose="020E0602020502020306" pitchFamily="34" charset="0"/>
            </a:endParaRPr>
          </a:p>
          <a:p>
            <a:pPr marL="0" indent="0">
              <a:buNone/>
            </a:pPr>
            <a:r>
              <a:rPr lang="en-GB" sz="11400" dirty="0" smtClean="0">
                <a:ln w="9525">
                  <a:solidFill>
                    <a:schemeClr val="bg2">
                      <a:lumMod val="50000"/>
                    </a:schemeClr>
                  </a:solidFill>
                </a:ln>
                <a:blipFill dpi="0" rotWithShape="1">
                  <a:blip r:embed="rId3"/>
                  <a:srcRect/>
                  <a:stretch>
                    <a:fillRect/>
                  </a:stretch>
                </a:blipFill>
                <a:effectLst>
                  <a:outerShdw blurRad="50800" dist="50800" dir="3000000" algn="tl" rotWithShape="0">
                    <a:prstClr val="black"/>
                  </a:outerShdw>
                </a:effectLst>
                <a:latin typeface="Berlin Sans FB Demi" panose="020E0802020502020306" pitchFamily="34" charset="0"/>
              </a:rPr>
              <a:t>Abstract submissions to:</a:t>
            </a:r>
            <a:r>
              <a:rPr lang="en-GB" sz="11400" dirty="0" smtClean="0">
                <a:ln w="9525">
                  <a:solidFill>
                    <a:schemeClr val="bg2">
                      <a:lumMod val="50000"/>
                    </a:schemeClr>
                  </a:solidFill>
                </a:ln>
                <a:effectLst>
                  <a:outerShdw blurRad="50800" dist="50800" dir="3000000" algn="tl" rotWithShape="0">
                    <a:prstClr val="black"/>
                  </a:outerShdw>
                </a:effectLst>
                <a:latin typeface="Berlin Sans FB" panose="020E0602020502020306" pitchFamily="34" charset="0"/>
              </a:rPr>
              <a:t> </a:t>
            </a:r>
          </a:p>
          <a:p>
            <a:r>
              <a:rPr lang="en-GB" sz="4200" u="sng" dirty="0" smtClean="0">
                <a:solidFill>
                  <a:srgbClr val="0070C0"/>
                </a:solidFill>
                <a:latin typeface="Berlin Sans FB" panose="020E0602020502020306" pitchFamily="34" charset="0"/>
                <a:hlinkClick r:id="rId4"/>
              </a:rPr>
              <a:t>abstracts@hydrogeologyofthechalk.org.uk</a:t>
            </a:r>
            <a:endParaRPr lang="en-GB" sz="4200" dirty="0" smtClean="0">
              <a:latin typeface="Berlin Sans FB" panose="020E0602020502020306" pitchFamily="34" charset="0"/>
            </a:endParaRPr>
          </a:p>
          <a:p>
            <a:r>
              <a:rPr lang="en-GB" sz="4200" dirty="0" smtClean="0">
                <a:latin typeface="Berlin Sans FB" panose="020E0602020502020306" pitchFamily="34" charset="0"/>
              </a:rPr>
              <a:t>Deadline 18</a:t>
            </a:r>
            <a:r>
              <a:rPr lang="en-GB" sz="4200" baseline="30000" dirty="0" smtClean="0">
                <a:latin typeface="Berlin Sans FB" panose="020E0602020502020306" pitchFamily="34" charset="0"/>
              </a:rPr>
              <a:t>th</a:t>
            </a:r>
            <a:r>
              <a:rPr lang="en-GB" sz="4200" dirty="0" smtClean="0">
                <a:latin typeface="Berlin Sans FB" panose="020E0602020502020306" pitchFamily="34" charset="0"/>
              </a:rPr>
              <a:t> December 2017.</a:t>
            </a:r>
          </a:p>
          <a:p>
            <a:r>
              <a:rPr lang="en-GB" sz="4200" dirty="0" smtClean="0">
                <a:latin typeface="Berlin Sans FB" panose="020E0602020502020306" pitchFamily="34" charset="0"/>
              </a:rPr>
              <a:t>See: </a:t>
            </a:r>
            <a:r>
              <a:rPr lang="en-GB" sz="4200" dirty="0" smtClean="0">
                <a:latin typeface="Berlin Sans FB" panose="020E0602020502020306" pitchFamily="34" charset="0"/>
                <a:hlinkClick r:id="rId5"/>
              </a:rPr>
              <a:t>www.hydrogeologyofthechalk.org.uk</a:t>
            </a:r>
            <a:r>
              <a:rPr lang="en-GB" sz="4200" dirty="0" smtClean="0">
                <a:latin typeface="Berlin Sans FB" panose="020E0602020502020306" pitchFamily="34" charset="0"/>
              </a:rPr>
              <a:t> for more information</a:t>
            </a:r>
            <a:endParaRPr lang="en-GB" sz="4200" dirty="0"/>
          </a:p>
          <a:p>
            <a:endParaRPr lang="en-GB" dirty="0" smtClean="0"/>
          </a:p>
          <a:p>
            <a:endParaRPr lang="en-GB" dirty="0"/>
          </a:p>
        </p:txBody>
      </p:sp>
      <p:sp>
        <p:nvSpPr>
          <p:cNvPr id="10" name="Rectangle 9"/>
          <p:cNvSpPr/>
          <p:nvPr/>
        </p:nvSpPr>
        <p:spPr>
          <a:xfrm>
            <a:off x="0" y="6381064"/>
            <a:ext cx="12192000" cy="369332"/>
          </a:xfrm>
          <a:prstGeom prst="rect">
            <a:avLst/>
          </a:prstGeom>
        </p:spPr>
        <p:txBody>
          <a:bodyPr wrap="square">
            <a:spAutoFit/>
          </a:bodyPr>
          <a:lstStyle/>
          <a:p>
            <a:r>
              <a:rPr lang="en-GB" dirty="0" smtClean="0">
                <a:latin typeface="Berlin Sans FB" panose="020E0602020502020306" pitchFamily="34" charset="0"/>
              </a:rPr>
              <a:t> </a:t>
            </a:r>
            <a:r>
              <a:rPr lang="en-GB" dirty="0">
                <a:latin typeface="Berlin Sans FB" panose="020E0602020502020306" pitchFamily="34" charset="0"/>
                <a:hlinkClick r:id="rId5"/>
              </a:rPr>
              <a:t>www.hydrogeologyofthechalk.org.uk </a:t>
            </a:r>
            <a:r>
              <a:rPr lang="en-GB" dirty="0" smtClean="0">
                <a:latin typeface="Berlin Sans FB" panose="020E0602020502020306" pitchFamily="34" charset="0"/>
              </a:rPr>
              <a:t>            </a:t>
            </a:r>
            <a:r>
              <a:rPr lang="en-GB" dirty="0" smtClean="0">
                <a:latin typeface="Berlin Sans FB" panose="020E0602020502020306" pitchFamily="34" charset="0"/>
                <a:hlinkClick r:id="rId6"/>
              </a:rPr>
              <a:t>rolf.farrell@environment-agency.gov.uk</a:t>
            </a:r>
            <a:r>
              <a:rPr lang="en-GB" dirty="0" smtClean="0">
                <a:latin typeface="Berlin Sans FB" panose="020E0602020502020306" pitchFamily="34" charset="0"/>
              </a:rPr>
              <a:t>  </a:t>
            </a:r>
            <a:r>
              <a:rPr lang="en-GB" dirty="0">
                <a:latin typeface="Berlin Sans FB" panose="020E0602020502020306" pitchFamily="34" charset="0"/>
              </a:rPr>
              <a:t>+ 44 (0)20302 56723</a:t>
            </a:r>
          </a:p>
        </p:txBody>
      </p:sp>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81925" y="498435"/>
            <a:ext cx="1398797" cy="1398797"/>
          </a:xfrm>
          <a:prstGeom prst="rect">
            <a:avLst/>
          </a:prstGeom>
        </p:spPr>
      </p:pic>
      <p:pic>
        <p:nvPicPr>
          <p:cNvPr id="6" name="Picture 5"/>
          <p:cNvPicPr>
            <a:picLocks noChangeAspect="1"/>
          </p:cNvPicPr>
          <p:nvPr/>
        </p:nvPicPr>
        <p:blipFill>
          <a:blip r:embed="rId8"/>
          <a:stretch>
            <a:fillRect/>
          </a:stretch>
        </p:blipFill>
        <p:spPr>
          <a:xfrm>
            <a:off x="10099214" y="481281"/>
            <a:ext cx="1415951" cy="1415951"/>
          </a:xfrm>
          <a:prstGeom prst="rect">
            <a:avLst/>
          </a:prstGeom>
        </p:spPr>
      </p:pic>
    </p:spTree>
    <p:extLst>
      <p:ext uri="{BB962C8B-B14F-4D97-AF65-F5344CB8AC3E}">
        <p14:creationId xmlns:p14="http://schemas.microsoft.com/office/powerpoint/2010/main" val="883133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A66D8A5-62FA-49A4-BC90-9A648D27214D}" vid="{201AB91D-F649-41BA-B7C1-4CE60505CE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963</TotalTime>
  <Words>369</Words>
  <Application>Microsoft Office PowerPoint</Application>
  <PresentationFormat>Widescreen</PresentationFormat>
  <Paragraphs>45</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Berlin Sans FB</vt:lpstr>
      <vt:lpstr>Berlin Sans FB Demi</vt:lpstr>
      <vt:lpstr>Calibri</vt:lpstr>
      <vt:lpstr>Office Theme</vt:lpstr>
      <vt:lpstr>The Hydrogeology of the Chalk</vt:lpstr>
      <vt:lpstr>The conference will focus on applied science and the management of groundwater resources and quality in the Chalk aquifer. </vt:lpstr>
      <vt:lpstr>Features:</vt:lpstr>
      <vt:lpstr>Provisional Programme: </vt:lpstr>
      <vt:lpstr>Convenors: </vt:lpstr>
    </vt:vector>
  </TitlesOfParts>
  <Company>Environment Agency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Hydrogeology of the Chalk</dc:title>
  <dc:creator>Farrell, Rolf</dc:creator>
  <cp:lastModifiedBy>Farrell, Rolf</cp:lastModifiedBy>
  <cp:revision>38</cp:revision>
  <dcterms:created xsi:type="dcterms:W3CDTF">2017-10-12T08:01:39Z</dcterms:created>
  <dcterms:modified xsi:type="dcterms:W3CDTF">2017-11-01T11:38:28Z</dcterms:modified>
</cp:coreProperties>
</file>